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embeddedFontLst>
    <p:embeddedFont>
      <p:font typeface="Roboto" panose="02000000000000000000" pitchFamily="2" charset="0"/>
      <p:regular r:id="rId15"/>
    </p:embeddedFont>
    <p:embeddedFont>
      <p:font typeface="Roboto Mono Medium" panose="00000009000000000000" pitchFamily="49" charset="0"/>
      <p:regular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30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7EE40-3275-7F9E-28EE-A291AF2FA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5465-E42A-0747-C794-3DEB5A7D7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0A63F-1D8F-86F0-48B4-FEA8DEB42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D8262-D91A-333E-C4A4-1AE367F0C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Global Superstore Performance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analytical summary of key business metrics and growth drivers.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E4925-AC1A-E7D8-CA35-089B0C17891D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7245"/>
            <a:ext cx="1134070" cy="16612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94059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 Targeted Discount Policies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1" y="257091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 discounts on low-margin products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2852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55338"/>
            <a:ext cx="5951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Invest in Logistics for West Region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4575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 delivery speed and accuracy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8940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16222"/>
            <a:ext cx="4591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 Customer Engagement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0664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 offers for high-value segments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50293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77107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Monitor Return Drivers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6752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product quality and shipping issues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16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93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887266"/>
            <a:ext cx="289941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Focus on Profitability and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86344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discount impact, optimize logistics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8093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2887266"/>
            <a:ext cx="289941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Leverage Data for Customer Targeting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86344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 retention and lifetime value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657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43644"/>
            <a:ext cx="6121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Track Progress via Dashboard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3406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continuous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ADDCC-E749-442B-39F2-97871643FB9D}"/>
              </a:ext>
            </a:extLst>
          </p:cNvPr>
          <p:cNvSpPr txBox="1"/>
          <p:nvPr/>
        </p:nvSpPr>
        <p:spPr>
          <a:xfrm>
            <a:off x="5142155" y="3334873"/>
            <a:ext cx="59274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T</a:t>
            </a:r>
            <a:r>
              <a:rPr lang="en-IN" sz="6000" dirty="0">
                <a:solidFill>
                  <a:schemeClr val="bg2"/>
                </a:solidFill>
              </a:rPr>
              <a:t>hank You </a:t>
            </a:r>
            <a:r>
              <a:rPr lang="en-US" sz="6000" dirty="0">
                <a:solidFill>
                  <a:schemeClr val="bg2"/>
                </a:solidFill>
              </a:rPr>
              <a:t>😊</a:t>
            </a:r>
            <a:r>
              <a:rPr lang="en-IN" sz="6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2DEC3-57EA-8565-7E9A-D10521C4F426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78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upward trend over past quarters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Margin Pressure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 reducing profitability significantly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times vary by region, impacting satisfaction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High-value segments drive majority of profits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5E651-1EC1-5810-7784-1B96C415DD42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Business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335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1811417"/>
            <a:ext cx="4251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Accelerate Revenue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3018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high-margin product categories to boost profitability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196233"/>
            <a:ext cx="5101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 Operational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36866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 delivery timeframes and reduce associated costs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031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4581049"/>
            <a:ext cx="4761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Optimize Discount Strategies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0714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a balance between promotional activities and profit margins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328767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Boost Customer Retention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targeted lifecycle management for key customer segments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968" y="394454"/>
            <a:ext cx="8390215" cy="448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Performance Analysis - Revenue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9" y="1207010"/>
            <a:ext cx="10442835" cy="61942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1968" y="8261032"/>
            <a:ext cx="179296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Growth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01968" y="8628459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52% compound year growth rate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1968" y="8987076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performance in US and Asia markets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97723" y="8261032"/>
            <a:ext cx="179296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Discount Impact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97723" y="8628459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 cut profit margins by 10%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7723" y="8987076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Pressure highest in categories with aggressive promotions</a:t>
            </a:r>
            <a:endParaRPr lang="en-US" sz="1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4C87D9-29BE-E01C-A1CF-FEE3F0998704}"/>
              </a:ext>
            </a:extLst>
          </p:cNvPr>
          <p:cNvGrpSpPr/>
          <p:nvPr/>
        </p:nvGrpSpPr>
        <p:grpSpPr>
          <a:xfrm>
            <a:off x="11176674" y="2293784"/>
            <a:ext cx="2934772" cy="681387"/>
            <a:chOff x="10182225" y="873204"/>
            <a:chExt cx="3667006" cy="1015246"/>
          </a:xfrm>
        </p:grpSpPr>
        <p:sp>
          <p:nvSpPr>
            <p:cNvPr id="11" name="Shape 0">
              <a:extLst>
                <a:ext uri="{FF2B5EF4-FFF2-40B4-BE49-F238E27FC236}">
                  <a16:creationId xmlns:a16="http://schemas.microsoft.com/office/drawing/2014/main" id="{D14B6704-60BA-2C95-9CF2-58D36739D9D8}"/>
                </a:ext>
              </a:extLst>
            </p:cNvPr>
            <p:cNvSpPr/>
            <p:nvPr/>
          </p:nvSpPr>
          <p:spPr>
            <a:xfrm>
              <a:off x="10182225" y="873204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07282CCD-813B-C04C-972F-730E02F88170}"/>
                </a:ext>
              </a:extLst>
            </p:cNvPr>
            <p:cNvSpPr/>
            <p:nvPr/>
          </p:nvSpPr>
          <p:spPr>
            <a:xfrm>
              <a:off x="10266700" y="915412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9909A30B-513C-8902-BB79-F76EFF5A1B30}"/>
                </a:ext>
              </a:extLst>
            </p:cNvPr>
            <p:cNvSpPr/>
            <p:nvPr/>
          </p:nvSpPr>
          <p:spPr>
            <a:xfrm>
              <a:off x="10914459" y="950595"/>
              <a:ext cx="2817019" cy="352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</a:rPr>
                <a:t>Sale Trend</a:t>
              </a:r>
              <a:endParaRPr lang="en-US" sz="2200" dirty="0"/>
            </a:p>
          </p:txBody>
        </p:sp>
        <p:sp>
          <p:nvSpPr>
            <p:cNvPr id="14" name="Text 3">
              <a:extLst>
                <a:ext uri="{FF2B5EF4-FFF2-40B4-BE49-F238E27FC236}">
                  <a16:creationId xmlns:a16="http://schemas.microsoft.com/office/drawing/2014/main" id="{D99DEC76-89BD-16C6-F365-F5E563B080B3}"/>
                </a:ext>
              </a:extLst>
            </p:cNvPr>
            <p:cNvSpPr/>
            <p:nvPr/>
          </p:nvSpPr>
          <p:spPr>
            <a:xfrm>
              <a:off x="10914459" y="1527929"/>
              <a:ext cx="2934772" cy="360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Over all 87% sales increased</a:t>
              </a:r>
            </a:p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in 4 years</a:t>
              </a:r>
              <a:endParaRPr lang="en-US" sz="175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DB71E-170C-ADE1-6400-AC104186F27D}"/>
              </a:ext>
            </a:extLst>
          </p:cNvPr>
          <p:cNvGrpSpPr/>
          <p:nvPr/>
        </p:nvGrpSpPr>
        <p:grpSpPr>
          <a:xfrm>
            <a:off x="11160349" y="3719817"/>
            <a:ext cx="2934772" cy="721043"/>
            <a:chOff x="10182225" y="2339102"/>
            <a:chExt cx="3667006" cy="1015246"/>
          </a:xfrm>
        </p:grpSpPr>
        <p:sp>
          <p:nvSpPr>
            <p:cNvPr id="16" name="Shape 4">
              <a:extLst>
                <a:ext uri="{FF2B5EF4-FFF2-40B4-BE49-F238E27FC236}">
                  <a16:creationId xmlns:a16="http://schemas.microsoft.com/office/drawing/2014/main" id="{BC62F55E-6748-B581-B352-6A6D59138F9D}"/>
                </a:ext>
              </a:extLst>
            </p:cNvPr>
            <p:cNvSpPr/>
            <p:nvPr/>
          </p:nvSpPr>
          <p:spPr>
            <a:xfrm>
              <a:off x="10182225" y="2339102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17" name="Text 5">
              <a:extLst>
                <a:ext uri="{FF2B5EF4-FFF2-40B4-BE49-F238E27FC236}">
                  <a16:creationId xmlns:a16="http://schemas.microsoft.com/office/drawing/2014/main" id="{3F084950-D70F-8A72-9B4B-B8D96CC7F4ED}"/>
                </a:ext>
              </a:extLst>
            </p:cNvPr>
            <p:cNvSpPr/>
            <p:nvPr/>
          </p:nvSpPr>
          <p:spPr>
            <a:xfrm>
              <a:off x="10266700" y="2381310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8" name="Text 6">
              <a:extLst>
                <a:ext uri="{FF2B5EF4-FFF2-40B4-BE49-F238E27FC236}">
                  <a16:creationId xmlns:a16="http://schemas.microsoft.com/office/drawing/2014/main" id="{CB26038E-9348-E7DE-F02D-2374765BC31C}"/>
                </a:ext>
              </a:extLst>
            </p:cNvPr>
            <p:cNvSpPr/>
            <p:nvPr/>
          </p:nvSpPr>
          <p:spPr>
            <a:xfrm>
              <a:off x="10914459" y="2416493"/>
              <a:ext cx="2872621" cy="352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</a:rPr>
                <a:t>Top Categories</a:t>
              </a:r>
              <a:endParaRPr lang="en-US" sz="2200" dirty="0"/>
            </a:p>
          </p:txBody>
        </p:sp>
        <p:sp>
          <p:nvSpPr>
            <p:cNvPr id="19" name="Text 7">
              <a:extLst>
                <a:ext uri="{FF2B5EF4-FFF2-40B4-BE49-F238E27FC236}">
                  <a16:creationId xmlns:a16="http://schemas.microsoft.com/office/drawing/2014/main" id="{9BAA6F74-B2C3-45FB-9477-D9046DD9CCD2}"/>
                </a:ext>
              </a:extLst>
            </p:cNvPr>
            <p:cNvSpPr/>
            <p:nvPr/>
          </p:nvSpPr>
          <p:spPr>
            <a:xfrm>
              <a:off x="10914459" y="2993827"/>
              <a:ext cx="2934772" cy="360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Technology Lead Revenue</a:t>
              </a:r>
              <a:endParaRPr lang="en-US" sz="17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06BB4A-B1DA-97B5-4305-6AAB5EAF430C}"/>
              </a:ext>
            </a:extLst>
          </p:cNvPr>
          <p:cNvGrpSpPr/>
          <p:nvPr/>
        </p:nvGrpSpPr>
        <p:grpSpPr>
          <a:xfrm>
            <a:off x="11117327" y="4664252"/>
            <a:ext cx="3494400" cy="1475201"/>
            <a:chOff x="10914459" y="3804999"/>
            <a:chExt cx="3494397" cy="1132229"/>
          </a:xfrm>
        </p:grpSpPr>
        <p:sp>
          <p:nvSpPr>
            <p:cNvPr id="21" name="Shape 8">
              <a:extLst>
                <a:ext uri="{FF2B5EF4-FFF2-40B4-BE49-F238E27FC236}">
                  <a16:creationId xmlns:a16="http://schemas.microsoft.com/office/drawing/2014/main" id="{6390B0BD-4F07-A524-5C08-065D45EF6521}"/>
                </a:ext>
              </a:extLst>
            </p:cNvPr>
            <p:cNvSpPr/>
            <p:nvPr/>
          </p:nvSpPr>
          <p:spPr>
            <a:xfrm>
              <a:off x="10914459" y="3804999"/>
              <a:ext cx="461679" cy="279780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22" name="Text 9">
              <a:extLst>
                <a:ext uri="{FF2B5EF4-FFF2-40B4-BE49-F238E27FC236}">
                  <a16:creationId xmlns:a16="http://schemas.microsoft.com/office/drawing/2014/main" id="{9C6C905B-139F-7D32-33A5-ADFAC3308648}"/>
                </a:ext>
              </a:extLst>
            </p:cNvPr>
            <p:cNvSpPr/>
            <p:nvPr/>
          </p:nvSpPr>
          <p:spPr>
            <a:xfrm>
              <a:off x="10946781" y="3828292"/>
              <a:ext cx="307822" cy="2331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23" name="Text 10">
              <a:extLst>
                <a:ext uri="{FF2B5EF4-FFF2-40B4-BE49-F238E27FC236}">
                  <a16:creationId xmlns:a16="http://schemas.microsoft.com/office/drawing/2014/main" id="{410E1007-CDAB-90F1-972D-DCFF94B89796}"/>
                </a:ext>
              </a:extLst>
            </p:cNvPr>
            <p:cNvSpPr/>
            <p:nvPr/>
          </p:nvSpPr>
          <p:spPr>
            <a:xfrm>
              <a:off x="11453067" y="3864572"/>
              <a:ext cx="2616003" cy="194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Customer Segments</a:t>
              </a:r>
              <a:endParaRPr lang="en-US" sz="2200" dirty="0"/>
            </a:p>
          </p:txBody>
        </p:sp>
        <p:sp>
          <p:nvSpPr>
            <p:cNvPr id="24" name="Text 11">
              <a:extLst>
                <a:ext uri="{FF2B5EF4-FFF2-40B4-BE49-F238E27FC236}">
                  <a16:creationId xmlns:a16="http://schemas.microsoft.com/office/drawing/2014/main" id="{03071FD1-54D2-A8E4-4FED-F48440D6689E}"/>
                </a:ext>
              </a:extLst>
            </p:cNvPr>
            <p:cNvSpPr/>
            <p:nvPr/>
          </p:nvSpPr>
          <p:spPr>
            <a:xfrm>
              <a:off x="11581281" y="4166321"/>
              <a:ext cx="2827575" cy="7709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Repeat Buyers Spend More </a:t>
              </a:r>
              <a:endParaRPr lang="en-US" sz="17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B0403B-3380-5F21-8971-E4684DDD97CE}"/>
              </a:ext>
            </a:extLst>
          </p:cNvPr>
          <p:cNvGrpSpPr/>
          <p:nvPr/>
        </p:nvGrpSpPr>
        <p:grpSpPr>
          <a:xfrm>
            <a:off x="11078666" y="5793658"/>
            <a:ext cx="3533061" cy="1285556"/>
            <a:chOff x="10182225" y="5631418"/>
            <a:chExt cx="3667006" cy="1727836"/>
          </a:xfrm>
        </p:grpSpPr>
        <p:sp>
          <p:nvSpPr>
            <p:cNvPr id="26" name="Shape 12">
              <a:extLst>
                <a:ext uri="{FF2B5EF4-FFF2-40B4-BE49-F238E27FC236}">
                  <a16:creationId xmlns:a16="http://schemas.microsoft.com/office/drawing/2014/main" id="{D78C0BBE-9A2C-839F-F8B6-30C4D74BF17D}"/>
                </a:ext>
              </a:extLst>
            </p:cNvPr>
            <p:cNvSpPr/>
            <p:nvPr/>
          </p:nvSpPr>
          <p:spPr>
            <a:xfrm>
              <a:off x="10182225" y="5631418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27" name="Text 13">
              <a:extLst>
                <a:ext uri="{FF2B5EF4-FFF2-40B4-BE49-F238E27FC236}">
                  <a16:creationId xmlns:a16="http://schemas.microsoft.com/office/drawing/2014/main" id="{41236A1A-8644-9335-9B99-01D17455E42A}"/>
                </a:ext>
              </a:extLst>
            </p:cNvPr>
            <p:cNvSpPr/>
            <p:nvPr/>
          </p:nvSpPr>
          <p:spPr>
            <a:xfrm>
              <a:off x="10266700" y="5673626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4</a:t>
              </a:r>
              <a:endParaRPr lang="en-US" sz="2650" dirty="0"/>
            </a:p>
          </p:txBody>
        </p:sp>
        <p:sp>
          <p:nvSpPr>
            <p:cNvPr id="28" name="Text 14">
              <a:extLst>
                <a:ext uri="{FF2B5EF4-FFF2-40B4-BE49-F238E27FC236}">
                  <a16:creationId xmlns:a16="http://schemas.microsoft.com/office/drawing/2014/main" id="{54921669-5585-B6AF-A8CB-DF67DD0D3C2D}"/>
                </a:ext>
              </a:extLst>
            </p:cNvPr>
            <p:cNvSpPr/>
            <p:nvPr/>
          </p:nvSpPr>
          <p:spPr>
            <a:xfrm>
              <a:off x="10914459" y="5708809"/>
              <a:ext cx="2934772" cy="7041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Opportunity</a:t>
              </a:r>
              <a:endParaRPr lang="en-US" sz="2200" dirty="0"/>
            </a:p>
          </p:txBody>
        </p:sp>
        <p:sp>
          <p:nvSpPr>
            <p:cNvPr id="29" name="Text 15">
              <a:extLst>
                <a:ext uri="{FF2B5EF4-FFF2-40B4-BE49-F238E27FC236}">
                  <a16:creationId xmlns:a16="http://schemas.microsoft.com/office/drawing/2014/main" id="{E26F04A2-39F1-17F7-5DCB-46B1547B65AA}"/>
                </a:ext>
              </a:extLst>
            </p:cNvPr>
            <p:cNvSpPr/>
            <p:nvPr/>
          </p:nvSpPr>
          <p:spPr>
            <a:xfrm>
              <a:off x="10914459" y="6638211"/>
              <a:ext cx="2934772" cy="7210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Target High-Value Customers</a:t>
              </a:r>
              <a:endParaRPr lang="en-US" sz="175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D49A9C4-87E9-6A98-EA71-0B9171260F8E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0C96-3381-F16E-B9E3-CBCFC608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2DA31F-ABD0-D8E7-4C2B-63BA74BEA14E}"/>
              </a:ext>
            </a:extLst>
          </p:cNvPr>
          <p:cNvSpPr/>
          <p:nvPr/>
        </p:nvSpPr>
        <p:spPr>
          <a:xfrm>
            <a:off x="269630" y="401880"/>
            <a:ext cx="8390215" cy="448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Margin Analysis – Discount Impact &amp; Profitability</a:t>
            </a:r>
            <a:endParaRPr lang="en-US" sz="2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C168C41-F92C-D303-EA32-9A6ADA6F2FB3}"/>
              </a:ext>
            </a:extLst>
          </p:cNvPr>
          <p:cNvSpPr/>
          <p:nvPr/>
        </p:nvSpPr>
        <p:spPr>
          <a:xfrm>
            <a:off x="501968" y="8261032"/>
            <a:ext cx="179296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Growth</a:t>
            </a:r>
            <a:endParaRPr lang="en-US" sz="1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7B8EF6C-55AB-D93D-41A4-D569C7D24046}"/>
              </a:ext>
            </a:extLst>
          </p:cNvPr>
          <p:cNvSpPr/>
          <p:nvPr/>
        </p:nvSpPr>
        <p:spPr>
          <a:xfrm>
            <a:off x="501968" y="8628459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52% compound year growth rate</a:t>
            </a:r>
            <a:endParaRPr lang="en-US" sz="1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4B38D3B-60B6-474E-9C7D-38CC63CB10C2}"/>
              </a:ext>
            </a:extLst>
          </p:cNvPr>
          <p:cNvSpPr/>
          <p:nvPr/>
        </p:nvSpPr>
        <p:spPr>
          <a:xfrm>
            <a:off x="501968" y="8987076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performance in US and Asia markets</a:t>
            </a:r>
            <a:endParaRPr lang="en-US" sz="11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2EF95A6-6A9B-5EBA-E1B6-E4648B0ACC16}"/>
              </a:ext>
            </a:extLst>
          </p:cNvPr>
          <p:cNvSpPr/>
          <p:nvPr/>
        </p:nvSpPr>
        <p:spPr>
          <a:xfrm>
            <a:off x="7497723" y="8261032"/>
            <a:ext cx="1792962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Discount Impact</a:t>
            </a:r>
            <a:endParaRPr lang="en-US" sz="1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3C8F5E9-EA07-EE95-7882-D9D7F4CF3769}"/>
              </a:ext>
            </a:extLst>
          </p:cNvPr>
          <p:cNvSpPr/>
          <p:nvPr/>
        </p:nvSpPr>
        <p:spPr>
          <a:xfrm>
            <a:off x="7497723" y="8628459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 cut profit margins by 10%</a:t>
            </a:r>
            <a:endParaRPr lang="en-US" sz="11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2F6B9F1-677C-1BA9-D2F3-56C020839D4F}"/>
              </a:ext>
            </a:extLst>
          </p:cNvPr>
          <p:cNvSpPr/>
          <p:nvPr/>
        </p:nvSpPr>
        <p:spPr>
          <a:xfrm>
            <a:off x="7497723" y="8987076"/>
            <a:ext cx="6638330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Pressure highest in categories with aggressive promotions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AFA9B5-4BE6-D50B-2CB0-47FF645C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30" y="1195194"/>
            <a:ext cx="10709458" cy="66399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FA0256-839E-BAA5-B057-89BED064B036}"/>
              </a:ext>
            </a:extLst>
          </p:cNvPr>
          <p:cNvGrpSpPr/>
          <p:nvPr/>
        </p:nvGrpSpPr>
        <p:grpSpPr>
          <a:xfrm>
            <a:off x="11182598" y="467521"/>
            <a:ext cx="2934772" cy="1058687"/>
            <a:chOff x="10182225" y="873204"/>
            <a:chExt cx="3667006" cy="1577411"/>
          </a:xfrm>
        </p:grpSpPr>
        <p:sp>
          <p:nvSpPr>
            <p:cNvPr id="13" name="Shape 0">
              <a:extLst>
                <a:ext uri="{FF2B5EF4-FFF2-40B4-BE49-F238E27FC236}">
                  <a16:creationId xmlns:a16="http://schemas.microsoft.com/office/drawing/2014/main" id="{39A2AA5F-80AD-4E7F-0908-87E792CF1346}"/>
                </a:ext>
              </a:extLst>
            </p:cNvPr>
            <p:cNvSpPr/>
            <p:nvPr/>
          </p:nvSpPr>
          <p:spPr>
            <a:xfrm>
              <a:off x="10182225" y="873204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14" name="Text 1">
              <a:extLst>
                <a:ext uri="{FF2B5EF4-FFF2-40B4-BE49-F238E27FC236}">
                  <a16:creationId xmlns:a16="http://schemas.microsoft.com/office/drawing/2014/main" id="{FDF8FB0D-8DE4-1783-C380-9A82D86FC4B4}"/>
                </a:ext>
              </a:extLst>
            </p:cNvPr>
            <p:cNvSpPr/>
            <p:nvPr/>
          </p:nvSpPr>
          <p:spPr>
            <a:xfrm>
              <a:off x="10266700" y="915412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A886A125-9FC3-3D8A-3DD8-257167C480AE}"/>
                </a:ext>
              </a:extLst>
            </p:cNvPr>
            <p:cNvSpPr/>
            <p:nvPr/>
          </p:nvSpPr>
          <p:spPr>
            <a:xfrm>
              <a:off x="10914459" y="950595"/>
              <a:ext cx="2817019" cy="352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</a:rPr>
                <a:t>Product </a:t>
              </a:r>
            </a:p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</a:rPr>
                <a:t>Profitability</a:t>
              </a:r>
              <a:endParaRPr lang="en-US" sz="2200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E63AE7C7-DFD9-E893-703D-4EC2E4403CA3}"/>
                </a:ext>
              </a:extLst>
            </p:cNvPr>
            <p:cNvSpPr/>
            <p:nvPr/>
          </p:nvSpPr>
          <p:spPr>
            <a:xfrm>
              <a:off x="10914459" y="2090094"/>
              <a:ext cx="2934772" cy="360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Highest in electronics</a:t>
              </a:r>
            </a:p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And accessories.</a:t>
              </a:r>
              <a:endParaRPr lang="en-US" sz="175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C6FD29-D7DD-471C-4251-34BBAFD3FA01}"/>
              </a:ext>
            </a:extLst>
          </p:cNvPr>
          <p:cNvGrpSpPr/>
          <p:nvPr/>
        </p:nvGrpSpPr>
        <p:grpSpPr>
          <a:xfrm>
            <a:off x="11182598" y="2237796"/>
            <a:ext cx="2731262" cy="1382637"/>
            <a:chOff x="10182225" y="2339102"/>
            <a:chExt cx="3667006" cy="883451"/>
          </a:xfrm>
        </p:grpSpPr>
        <p:sp>
          <p:nvSpPr>
            <p:cNvPr id="18" name="Shape 4">
              <a:extLst>
                <a:ext uri="{FF2B5EF4-FFF2-40B4-BE49-F238E27FC236}">
                  <a16:creationId xmlns:a16="http://schemas.microsoft.com/office/drawing/2014/main" id="{C2348E80-EB72-D2C2-29FC-0540520930FC}"/>
                </a:ext>
              </a:extLst>
            </p:cNvPr>
            <p:cNvSpPr/>
            <p:nvPr/>
          </p:nvSpPr>
          <p:spPr>
            <a:xfrm>
              <a:off x="10182225" y="2339102"/>
              <a:ext cx="506968" cy="251859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19" name="Text 5">
              <a:extLst>
                <a:ext uri="{FF2B5EF4-FFF2-40B4-BE49-F238E27FC236}">
                  <a16:creationId xmlns:a16="http://schemas.microsoft.com/office/drawing/2014/main" id="{88E4CADA-9A44-DFAE-6AA4-3DCC8BAA8DD4}"/>
                </a:ext>
              </a:extLst>
            </p:cNvPr>
            <p:cNvSpPr/>
            <p:nvPr/>
          </p:nvSpPr>
          <p:spPr>
            <a:xfrm>
              <a:off x="10266700" y="2381310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2D869ADE-99F6-83D5-CAA9-E09A4FEB5FF0}"/>
                </a:ext>
              </a:extLst>
            </p:cNvPr>
            <p:cNvSpPr/>
            <p:nvPr/>
          </p:nvSpPr>
          <p:spPr>
            <a:xfrm>
              <a:off x="10914459" y="2416493"/>
              <a:ext cx="2872621" cy="352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</a:rPr>
                <a:t>Regional Margin </a:t>
              </a:r>
            </a:p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</a:rPr>
                <a:t>Variance</a:t>
              </a:r>
              <a:endParaRPr lang="en-US" sz="2200" dirty="0"/>
            </a:p>
          </p:txBody>
        </p:sp>
        <p:sp>
          <p:nvSpPr>
            <p:cNvPr id="21" name="Text 7">
              <a:extLst>
                <a:ext uri="{FF2B5EF4-FFF2-40B4-BE49-F238E27FC236}">
                  <a16:creationId xmlns:a16="http://schemas.microsoft.com/office/drawing/2014/main" id="{EB929865-6225-E07E-0340-5ED9E1E95677}"/>
                </a:ext>
              </a:extLst>
            </p:cNvPr>
            <p:cNvSpPr/>
            <p:nvPr/>
          </p:nvSpPr>
          <p:spPr>
            <a:xfrm>
              <a:off x="10914459" y="2862032"/>
              <a:ext cx="2934772" cy="360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South region has Lowest </a:t>
              </a:r>
            </a:p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Margins</a:t>
              </a:r>
              <a:endParaRPr lang="en-US" sz="17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A1FF24-6FF1-9CF6-2F2E-6B4C2C205FC4}"/>
              </a:ext>
            </a:extLst>
          </p:cNvPr>
          <p:cNvGrpSpPr/>
          <p:nvPr/>
        </p:nvGrpSpPr>
        <p:grpSpPr>
          <a:xfrm>
            <a:off x="11136000" y="4253900"/>
            <a:ext cx="3494400" cy="1475201"/>
            <a:chOff x="10914459" y="3804999"/>
            <a:chExt cx="3494397" cy="1132229"/>
          </a:xfrm>
        </p:grpSpPr>
        <p:sp>
          <p:nvSpPr>
            <p:cNvPr id="23" name="Shape 8">
              <a:extLst>
                <a:ext uri="{FF2B5EF4-FFF2-40B4-BE49-F238E27FC236}">
                  <a16:creationId xmlns:a16="http://schemas.microsoft.com/office/drawing/2014/main" id="{B13B0DCC-E092-9982-16B2-3E85DECA67FA}"/>
                </a:ext>
              </a:extLst>
            </p:cNvPr>
            <p:cNvSpPr/>
            <p:nvPr/>
          </p:nvSpPr>
          <p:spPr>
            <a:xfrm>
              <a:off x="10914459" y="3804999"/>
              <a:ext cx="461679" cy="279780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24" name="Text 9">
              <a:extLst>
                <a:ext uri="{FF2B5EF4-FFF2-40B4-BE49-F238E27FC236}">
                  <a16:creationId xmlns:a16="http://schemas.microsoft.com/office/drawing/2014/main" id="{6BE48F6B-8F88-D11B-E129-FB71AB99C566}"/>
                </a:ext>
              </a:extLst>
            </p:cNvPr>
            <p:cNvSpPr/>
            <p:nvPr/>
          </p:nvSpPr>
          <p:spPr>
            <a:xfrm>
              <a:off x="10991388" y="3828292"/>
              <a:ext cx="307822" cy="2331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25" name="Text 10">
              <a:extLst>
                <a:ext uri="{FF2B5EF4-FFF2-40B4-BE49-F238E27FC236}">
                  <a16:creationId xmlns:a16="http://schemas.microsoft.com/office/drawing/2014/main" id="{A5020EAB-0267-52D5-C079-BF93B64506FA}"/>
                </a:ext>
              </a:extLst>
            </p:cNvPr>
            <p:cNvSpPr/>
            <p:nvPr/>
          </p:nvSpPr>
          <p:spPr>
            <a:xfrm>
              <a:off x="11581281" y="3847709"/>
              <a:ext cx="2616003" cy="194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Cost Impact</a:t>
              </a:r>
              <a:endParaRPr lang="en-US" sz="2200" dirty="0"/>
            </a:p>
          </p:txBody>
        </p:sp>
        <p:sp>
          <p:nvSpPr>
            <p:cNvPr id="26" name="Text 11">
              <a:extLst>
                <a:ext uri="{FF2B5EF4-FFF2-40B4-BE49-F238E27FC236}">
                  <a16:creationId xmlns:a16="http://schemas.microsoft.com/office/drawing/2014/main" id="{2A32939B-E4E5-5FF9-2371-773603348A18}"/>
                </a:ext>
              </a:extLst>
            </p:cNvPr>
            <p:cNvSpPr/>
            <p:nvPr/>
          </p:nvSpPr>
          <p:spPr>
            <a:xfrm>
              <a:off x="11581281" y="4166321"/>
              <a:ext cx="2827575" cy="7709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Returns &amp; Logistics reduce </a:t>
              </a:r>
            </a:p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margins</a:t>
              </a:r>
              <a:endParaRPr lang="en-US" sz="17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82F68C-E971-4CF3-C78E-2AF2C8839E7D}"/>
              </a:ext>
            </a:extLst>
          </p:cNvPr>
          <p:cNvGrpSpPr/>
          <p:nvPr/>
        </p:nvGrpSpPr>
        <p:grpSpPr>
          <a:xfrm>
            <a:off x="11136000" y="5729101"/>
            <a:ext cx="3533061" cy="1033773"/>
            <a:chOff x="10182225" y="5631418"/>
            <a:chExt cx="3667006" cy="1389430"/>
          </a:xfrm>
        </p:grpSpPr>
        <p:sp>
          <p:nvSpPr>
            <p:cNvPr id="28" name="Shape 12">
              <a:extLst>
                <a:ext uri="{FF2B5EF4-FFF2-40B4-BE49-F238E27FC236}">
                  <a16:creationId xmlns:a16="http://schemas.microsoft.com/office/drawing/2014/main" id="{B26E2E31-F2D2-9B68-A5CD-5AC7AEA9E714}"/>
                </a:ext>
              </a:extLst>
            </p:cNvPr>
            <p:cNvSpPr/>
            <p:nvPr/>
          </p:nvSpPr>
          <p:spPr>
            <a:xfrm>
              <a:off x="10182225" y="5631418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29" name="Text 13">
              <a:extLst>
                <a:ext uri="{FF2B5EF4-FFF2-40B4-BE49-F238E27FC236}">
                  <a16:creationId xmlns:a16="http://schemas.microsoft.com/office/drawing/2014/main" id="{856D8C25-BD74-9FBB-B157-FF324B38F227}"/>
                </a:ext>
              </a:extLst>
            </p:cNvPr>
            <p:cNvSpPr/>
            <p:nvPr/>
          </p:nvSpPr>
          <p:spPr>
            <a:xfrm>
              <a:off x="10243545" y="5708809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4</a:t>
              </a:r>
              <a:endParaRPr lang="en-US" sz="2650" dirty="0"/>
            </a:p>
          </p:txBody>
        </p:sp>
        <p:sp>
          <p:nvSpPr>
            <p:cNvPr id="30" name="Text 14">
              <a:extLst>
                <a:ext uri="{FF2B5EF4-FFF2-40B4-BE49-F238E27FC236}">
                  <a16:creationId xmlns:a16="http://schemas.microsoft.com/office/drawing/2014/main" id="{E6F83C7A-B113-38F8-C022-DBD885ED12C5}"/>
                </a:ext>
              </a:extLst>
            </p:cNvPr>
            <p:cNvSpPr/>
            <p:nvPr/>
          </p:nvSpPr>
          <p:spPr>
            <a:xfrm>
              <a:off x="10914459" y="5708809"/>
              <a:ext cx="2934772" cy="7041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Opportunity</a:t>
              </a:r>
              <a:endParaRPr lang="en-US" sz="2200" dirty="0"/>
            </a:p>
          </p:txBody>
        </p:sp>
        <p:sp>
          <p:nvSpPr>
            <p:cNvPr id="31" name="Text 15">
              <a:extLst>
                <a:ext uri="{FF2B5EF4-FFF2-40B4-BE49-F238E27FC236}">
                  <a16:creationId xmlns:a16="http://schemas.microsoft.com/office/drawing/2014/main" id="{74B3B574-9355-049A-7168-22DF55E10FCD}"/>
                </a:ext>
              </a:extLst>
            </p:cNvPr>
            <p:cNvSpPr/>
            <p:nvPr/>
          </p:nvSpPr>
          <p:spPr>
            <a:xfrm>
              <a:off x="10914459" y="6299805"/>
              <a:ext cx="2934772" cy="7210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Tighten pricing, </a:t>
              </a:r>
            </a:p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Reduce returns</a:t>
              </a:r>
              <a:endParaRPr lang="en-US" sz="1750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74A8471-901E-62A4-A457-49A2AE56402C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32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9" y="1538344"/>
            <a:ext cx="10638835" cy="643949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7282EAD-D3B7-242A-A962-7B9EFEAB6133}"/>
              </a:ext>
            </a:extLst>
          </p:cNvPr>
          <p:cNvGrpSpPr/>
          <p:nvPr/>
        </p:nvGrpSpPr>
        <p:grpSpPr>
          <a:xfrm>
            <a:off x="10982066" y="2403757"/>
            <a:ext cx="2934772" cy="681387"/>
            <a:chOff x="10182225" y="873204"/>
            <a:chExt cx="3667006" cy="1015246"/>
          </a:xfrm>
        </p:grpSpPr>
        <p:sp>
          <p:nvSpPr>
            <p:cNvPr id="3" name="Shape 0"/>
            <p:cNvSpPr/>
            <p:nvPr/>
          </p:nvSpPr>
          <p:spPr>
            <a:xfrm>
              <a:off x="10182225" y="873204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4" name="Text 1"/>
            <p:cNvSpPr/>
            <p:nvPr/>
          </p:nvSpPr>
          <p:spPr>
            <a:xfrm>
              <a:off x="10266700" y="915412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0914459" y="950595"/>
              <a:ext cx="2817019" cy="352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Order Processing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0914459" y="1527929"/>
              <a:ext cx="2934772" cy="360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Average 4 days</a:t>
              </a:r>
              <a:endParaRPr lang="en-US" sz="17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1C77C0-0F7B-2A30-AC76-CD30CAE6CDA1}"/>
              </a:ext>
            </a:extLst>
          </p:cNvPr>
          <p:cNvGrpSpPr/>
          <p:nvPr/>
        </p:nvGrpSpPr>
        <p:grpSpPr>
          <a:xfrm>
            <a:off x="10927521" y="3656839"/>
            <a:ext cx="2934772" cy="721043"/>
            <a:chOff x="10182225" y="2339102"/>
            <a:chExt cx="3667006" cy="1015246"/>
          </a:xfrm>
        </p:grpSpPr>
        <p:sp>
          <p:nvSpPr>
            <p:cNvPr id="7" name="Shape 4"/>
            <p:cNvSpPr/>
            <p:nvPr/>
          </p:nvSpPr>
          <p:spPr>
            <a:xfrm>
              <a:off x="10182225" y="2339102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10266700" y="2381310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914459" y="2416493"/>
              <a:ext cx="2872621" cy="352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Shipping Duration</a:t>
              </a:r>
              <a:endParaRPr lang="en-US" sz="2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0914459" y="2993827"/>
              <a:ext cx="2934772" cy="360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Varies significantly by region</a:t>
              </a:r>
              <a:endParaRPr lang="en-US" sz="17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E19975-4EBF-C2F0-3008-7DD6CC436BEC}"/>
              </a:ext>
            </a:extLst>
          </p:cNvPr>
          <p:cNvGrpSpPr/>
          <p:nvPr/>
        </p:nvGrpSpPr>
        <p:grpSpPr>
          <a:xfrm>
            <a:off x="10914457" y="4784238"/>
            <a:ext cx="3494400" cy="1475201"/>
            <a:chOff x="10914459" y="3804999"/>
            <a:chExt cx="3494397" cy="1132229"/>
          </a:xfrm>
        </p:grpSpPr>
        <p:sp>
          <p:nvSpPr>
            <p:cNvPr id="11" name="Shape 8"/>
            <p:cNvSpPr/>
            <p:nvPr/>
          </p:nvSpPr>
          <p:spPr>
            <a:xfrm>
              <a:off x="10914459" y="3804999"/>
              <a:ext cx="461679" cy="279780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10991388" y="3828292"/>
              <a:ext cx="307822" cy="2331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1581281" y="3847709"/>
              <a:ext cx="2616003" cy="194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Customer Feedback</a:t>
              </a:r>
              <a:endParaRPr lang="en-US" sz="22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1581281" y="4166321"/>
              <a:ext cx="2827575" cy="7709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Delayed delivery correlates with increased returns</a:t>
              </a:r>
              <a:endParaRPr lang="en-US" sz="17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527DF5-8612-67EF-BA71-61753AC77DD6}"/>
              </a:ext>
            </a:extLst>
          </p:cNvPr>
          <p:cNvGrpSpPr/>
          <p:nvPr/>
        </p:nvGrpSpPr>
        <p:grpSpPr>
          <a:xfrm>
            <a:off x="10914459" y="6070840"/>
            <a:ext cx="3533061" cy="1285556"/>
            <a:chOff x="10182225" y="5631418"/>
            <a:chExt cx="3667006" cy="1727836"/>
          </a:xfrm>
        </p:grpSpPr>
        <p:sp>
          <p:nvSpPr>
            <p:cNvPr id="15" name="Shape 12"/>
            <p:cNvSpPr/>
            <p:nvPr/>
          </p:nvSpPr>
          <p:spPr>
            <a:xfrm>
              <a:off x="10182225" y="5631418"/>
              <a:ext cx="506968" cy="506968"/>
            </a:xfrm>
            <a:prstGeom prst="roundRect">
              <a:avLst>
                <a:gd name="adj" fmla="val 6668"/>
              </a:avLst>
            </a:prstGeom>
            <a:solidFill>
              <a:srgbClr val="404040"/>
            </a:solidFill>
            <a:ln/>
          </p:spPr>
        </p:sp>
        <p:sp>
          <p:nvSpPr>
            <p:cNvPr id="16" name="Text 13"/>
            <p:cNvSpPr/>
            <p:nvPr/>
          </p:nvSpPr>
          <p:spPr>
            <a:xfrm>
              <a:off x="10266700" y="5673626"/>
              <a:ext cx="338018" cy="42255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4</a:t>
              </a:r>
              <a:endParaRPr lang="en-US" sz="26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0914459" y="5708809"/>
              <a:ext cx="2934772" cy="7041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Improvement Opportunity</a:t>
              </a:r>
              <a:endParaRPr lang="en-US" sz="22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0914459" y="6638211"/>
              <a:ext cx="2934772" cy="72104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Focus on West region for timing improvements</a:t>
              </a:r>
              <a:endParaRPr lang="en-US" sz="175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480B0A-CAFA-5B93-52AA-C3396F461488}"/>
              </a:ext>
            </a:extLst>
          </p:cNvPr>
          <p:cNvSpPr txBox="1"/>
          <p:nvPr/>
        </p:nvSpPr>
        <p:spPr>
          <a:xfrm>
            <a:off x="462579" y="477373"/>
            <a:ext cx="13124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i="0" dirty="0">
                <a:solidFill>
                  <a:schemeClr val="bg2"/>
                </a:solidFill>
                <a:effectLst/>
                <a:latin typeface="Tahoma" panose="020B0604030504040204" pitchFamily="34" charset="0"/>
              </a:rPr>
              <a:t>OPERATIONAL EFFICIENCY - </a:t>
            </a:r>
            <a:r>
              <a:rPr lang="en-US" sz="3200" b="0" i="1" dirty="0">
                <a:solidFill>
                  <a:schemeClr val="bg2"/>
                </a:solidFill>
                <a:effectLst/>
                <a:latin typeface="Tahoma" panose="020B0604030504040204" pitchFamily="34" charset="0"/>
              </a:rPr>
              <a:t>Delivery Time &amp; Performance Analysis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2EEDCD-3524-731E-EF7C-9A2AA8FCECA2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486" y="353932"/>
            <a:ext cx="1361668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Segmentation &amp; Lifetime Value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385346" y="1281076"/>
            <a:ext cx="3055483" cy="1212419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566A3-641F-728A-C1C1-0CF8664BDAA2}"/>
              </a:ext>
            </a:extLst>
          </p:cNvPr>
          <p:cNvGrpSpPr/>
          <p:nvPr/>
        </p:nvGrpSpPr>
        <p:grpSpPr>
          <a:xfrm>
            <a:off x="11495469" y="1417160"/>
            <a:ext cx="3211235" cy="833028"/>
            <a:chOff x="11452440" y="-1138028"/>
            <a:chExt cx="3211235" cy="833028"/>
          </a:xfrm>
        </p:grpSpPr>
        <p:sp>
          <p:nvSpPr>
            <p:cNvPr id="5" name="Text 2"/>
            <p:cNvSpPr/>
            <p:nvPr/>
          </p:nvSpPr>
          <p:spPr>
            <a:xfrm>
              <a:off x="11452440" y="-113802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Top Segment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1452440" y="-667903"/>
              <a:ext cx="321123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High lifetime value, low churn</a:t>
              </a:r>
              <a:endParaRPr lang="en-US" sz="1750" dirty="0"/>
            </a:p>
          </p:txBody>
        </p:sp>
      </p:grpSp>
      <p:sp>
        <p:nvSpPr>
          <p:cNvPr id="7" name="Shape 4"/>
          <p:cNvSpPr/>
          <p:nvPr/>
        </p:nvSpPr>
        <p:spPr>
          <a:xfrm>
            <a:off x="11385346" y="2808817"/>
            <a:ext cx="3055483" cy="1417558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1495469" y="287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Growth Segment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11363" y="331057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to increase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with engagement</a:t>
            </a:r>
            <a:endParaRPr lang="en-US" sz="175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B79FF6-0CF6-6722-680F-E825E579D6A1}"/>
              </a:ext>
            </a:extLst>
          </p:cNvPr>
          <p:cNvGrpSpPr/>
          <p:nvPr/>
        </p:nvGrpSpPr>
        <p:grpSpPr>
          <a:xfrm>
            <a:off x="11385346" y="4446411"/>
            <a:ext cx="3055483" cy="1306949"/>
            <a:chOff x="10518703" y="3812651"/>
            <a:chExt cx="3664863" cy="1306949"/>
          </a:xfrm>
        </p:grpSpPr>
        <p:sp>
          <p:nvSpPr>
            <p:cNvPr id="10" name="Shape 7"/>
            <p:cNvSpPr/>
            <p:nvPr/>
          </p:nvSpPr>
          <p:spPr>
            <a:xfrm>
              <a:off x="10518703" y="3812651"/>
              <a:ext cx="3664863" cy="1306949"/>
            </a:xfrm>
            <a:prstGeom prst="roundRect">
              <a:avLst>
                <a:gd name="adj" fmla="val 2603"/>
              </a:avLst>
            </a:prstGeom>
            <a:solidFill>
              <a:srgbClr val="404040"/>
            </a:solidFill>
            <a:ln/>
          </p:spPr>
        </p:sp>
        <p:sp>
          <p:nvSpPr>
            <p:cNvPr id="11" name="Text 8"/>
            <p:cNvSpPr/>
            <p:nvPr/>
          </p:nvSpPr>
          <p:spPr>
            <a:xfrm>
              <a:off x="10788547" y="389703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5E0DF"/>
                  </a:solidFill>
                  <a:latin typeface="Roboto Mono Medium" pitchFamily="34" charset="0"/>
                  <a:ea typeface="Roboto Mono Medium" pitchFamily="34" charset="-122"/>
                  <a:cs typeface="Roboto Mono Medium" pitchFamily="34" charset="-120"/>
                </a:rPr>
                <a:t>Churn Risk</a:t>
              </a:r>
              <a:endParaRPr lang="en-US" sz="2200" dirty="0"/>
            </a:p>
          </p:txBody>
        </p:sp>
      </p:grpSp>
      <p:sp>
        <p:nvSpPr>
          <p:cNvPr id="12" name="Text 9"/>
          <p:cNvSpPr/>
          <p:nvPr/>
        </p:nvSpPr>
        <p:spPr>
          <a:xfrm>
            <a:off x="11511363" y="48963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return rates observed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West region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4EBD70-3724-B39B-AEF8-E151472A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01" y="1237785"/>
            <a:ext cx="10891274" cy="66378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74808B-21B6-98C4-B6E4-AD12D36297F4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3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83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84618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Returns Highest in West Region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quality or delivery issues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683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2846189"/>
            <a:ext cx="289941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Discounts Negatively Affect Profit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 balance in promotion strategy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02568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Delivery Delays Impact Customer Retention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operational improvements needed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Points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77684"/>
            <a:ext cx="4421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Reduce Excessive Discounts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681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maximizing profitability rather than sales volume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6846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727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762500"/>
            <a:ext cx="5951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 Delivery Operations in West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2529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resources to lower return rates and improve customer satisfaction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FE8046-6A56-1A83-CBE8-A59537B70A2E}"/>
              </a:ext>
            </a:extLst>
          </p:cNvPr>
          <p:cNvSpPr/>
          <p:nvPr/>
        </p:nvSpPr>
        <p:spPr>
          <a:xfrm>
            <a:off x="12844631" y="7767021"/>
            <a:ext cx="1645920" cy="36290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446</Words>
  <Application>Microsoft Office PowerPoint</Application>
  <PresentationFormat>Custom</PresentationFormat>
  <Paragraphs>129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</vt:lpstr>
      <vt:lpstr>Roboto Mono Medium</vt:lpstr>
      <vt:lpstr>Tahoma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lokesh kumhar</cp:lastModifiedBy>
  <cp:revision>2</cp:revision>
  <dcterms:created xsi:type="dcterms:W3CDTF">2025-05-11T05:19:35Z</dcterms:created>
  <dcterms:modified xsi:type="dcterms:W3CDTF">2025-05-11T06:09:26Z</dcterms:modified>
</cp:coreProperties>
</file>